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BBC6B-35D4-40A9-8617-156F2C1B957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64A1-9853-47FB-A246-82FF9B04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9561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EC0970-C21A-4302-92C5-CFA1916A566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9562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9562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29703E-2808-4FE4-B1D7-A33F47F487E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956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49DDEF0-8FEC-4478-8EF1-10B810E9191D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956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483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130FA0-E348-4B74-AF1D-CDA6AE8997D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483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483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D4AA4B-5304-40A0-831B-45CD7CDF9EC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5048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88D34DB-5EAB-4C22-A3C0-E53EA23D3BA9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5048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585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8073BA-D40A-4237-AAED-D8C2932FBFC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586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586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E4581C-49C1-477B-9812-797EFEE6D14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5058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1C9FCC0-CC5C-4B28-88E5-89B6BBAB9E1B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5058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58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688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CD5366-575E-42B2-A0BA-D70CC4905F8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688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688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AA8D5E0-2BAA-4DBF-AD35-EC966C630DB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5068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42BE7A4F-717B-4983-841E-EF94A1712FF2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5068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68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790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51AC00-0C8D-4D96-A815-88599106982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790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790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8C5C1B-9F86-4692-B277-AE9026C0D82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5079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1491313-76D7-4623-AAB2-43D22DAFA2E2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5079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79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893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067285-6ECF-4E25-997A-B07A5CCE9BB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89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893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71F0A0-AE8B-4294-9DDE-D0858446707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5089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72DBA77-53A5-43E7-BEA4-1008D4DA4285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5089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89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995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B6D242-C151-4CFA-B18C-1A3C1485B51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995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995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9235C8-59F2-44B4-ADE7-2164F096DE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5099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C582C15-2395-4976-ABD1-C1B8383EDB4F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5099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99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6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66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966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96A88-7A6C-41E7-8FE5-9C13BCFFF33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966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966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40C4E8-2E55-4D33-9486-36F5D8EA059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9766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8D39DB-4D98-4AC4-82C3-FF7BCC4C482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9766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9766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6FDB6A-5BF8-4504-AD83-D9459F0950A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4976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F886C20-CADE-4771-98DC-69EABEC4843F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4976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76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986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5D848A-FC1F-488F-BA0E-B00B759B06C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986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986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061548-594B-44E8-9B12-DBFEB708AE3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4986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CB2C5A3-CF5A-489A-9E12-9BA5D960F92F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4986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9971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96AF21-1A6F-47FA-B5C2-A0B3573B0B1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9971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9971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F146E-891F-4E88-9F03-75893F32749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4997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8CC28A9-88DF-4F35-AADA-29BB563F6638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4997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97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073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52E4B2-3620-4556-860F-A188AEA6EF9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074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074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5080E5-8489-4A48-AA0B-2AABF256BD3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5007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C375A67-B878-44C4-8744-3A74625FDBDA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5007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07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176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1D2B53-1C9B-474E-9EC1-F2D97C7AF6A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176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176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26A3A7-BA0D-41E6-B8E3-89C2B557070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5017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157D900-4D65-4BD8-8298-C4E4E2B16A31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5017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278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2B9D28-B3D4-4FCA-9B38-8AAE8D4FA9F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278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278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F75524-71CC-4981-9CFB-7B2A1D6FFEE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5027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C2D5DAF-C77A-456E-AC08-FB6EC0844A63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5027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27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0381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0DACD9-127A-400B-B958-BD4B844CED8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0381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0381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BF1359-0342-4C2C-82A2-B43D4CD0A58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5038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71A3AD1-F71B-4E6A-8C4C-6D0B3A6208B7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5038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38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3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6F3F14D0-4782-47F9-8D30-ECDEB87F5EFD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81E2763F-0702-40ED-AA12-C919CA3BB484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2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3.wav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4.wav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Filing Status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 Lines 1-3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Pub 4012 Tab 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 2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3" name="~PP31010.WAV">
            <a:hlinkClick r:id="" action="ppaction://media"/>
          </p:cNvPr>
          <p:cNvPicPr>
            <a:picLocks noRot="1" noChangeAspect="1"/>
          </p:cNvPicPr>
          <p:nvPr>
            <a:wavAudioFile r:embed="rId1" name="~PP392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4491-04 Filing Status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5735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5735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B28A2A-15EE-4246-8F2A-4F7FCF6F873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57352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449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Head Of Household (HOH) </a:t>
            </a:r>
            <a:br>
              <a:rPr lang="en-US" sz="3800" smtClean="0"/>
            </a:br>
            <a:r>
              <a:rPr lang="en-US" sz="3800" smtClean="0"/>
              <a:t>Unmarried or Legally Separated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Paid over 50% of cost for maintaining home that was main home for over 6 months for</a:t>
            </a:r>
          </a:p>
          <a:p>
            <a:pPr lvl="1" eaLnBrk="1" hangingPunct="1"/>
            <a:r>
              <a:rPr lang="en-US" sz="2400" smtClean="0"/>
              <a:t>Qualifying Child Dependent – Exception:  Non custodial parent rule</a:t>
            </a:r>
          </a:p>
          <a:p>
            <a:pPr lvl="1" eaLnBrk="1" hangingPunct="1"/>
            <a:r>
              <a:rPr lang="en-US" sz="2400" smtClean="0"/>
              <a:t>Qualifying Relative Dependent (and providing &gt;50% of support – Multiple Support Agreement not sufficient by itself)</a:t>
            </a:r>
          </a:p>
          <a:p>
            <a:pPr eaLnBrk="1" hangingPunct="1"/>
            <a:r>
              <a:rPr lang="en-US" sz="2800" smtClean="0"/>
              <a:t>Paid over 50% cost for parents living elsewhere</a:t>
            </a:r>
          </a:p>
          <a:p>
            <a:pPr eaLnBrk="1" hangingPunct="1"/>
            <a:r>
              <a:rPr lang="en-US" sz="2800" b="1" smtClean="0"/>
              <a:t>Refer to Pub 4012 Tab B</a:t>
            </a:r>
          </a:p>
          <a:p>
            <a:pPr eaLnBrk="1" hangingPunct="1"/>
            <a:r>
              <a:rPr lang="en-US" sz="2800" smtClean="0"/>
              <a:t>Note: Definitions of Qualifying Child and Qualifying Relative in Exemptions presentation</a:t>
            </a:r>
          </a:p>
        </p:txBody>
      </p:sp>
      <p:pic>
        <p:nvPicPr>
          <p:cNvPr id="8" name="~PP11073.WAV">
            <a:hlinkClick r:id="" action="ppaction://media"/>
          </p:cNvPr>
          <p:cNvPicPr>
            <a:picLocks noRot="1" noChangeAspect="1"/>
          </p:cNvPicPr>
          <p:nvPr>
            <a:wavAudioFile r:embed="rId1" name="~PP165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CA51F7-43E7-44BA-9233-5DB37070F67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665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7898"/>
      </p:ext>
    </p:extLst>
  </p:cSld>
  <p:clrMapOvr>
    <a:masterClrMapping/>
  </p:clrMapOvr>
  <p:transition advTm="7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Of Household</a:t>
            </a:r>
            <a:br>
              <a:rPr lang="en-US" smtClean="0"/>
            </a:br>
            <a:r>
              <a:rPr lang="en-US" smtClean="0"/>
              <a:t> If Married (Pub 4012 Tab B)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File separately from spouse</a:t>
            </a:r>
          </a:p>
          <a:p>
            <a:pPr eaLnBrk="1" hangingPunct="1"/>
            <a:r>
              <a:rPr lang="en-US" sz="2800" smtClean="0"/>
              <a:t>Lived apart last 6 months</a:t>
            </a:r>
          </a:p>
          <a:p>
            <a:pPr eaLnBrk="1" hangingPunct="1"/>
            <a:r>
              <a:rPr lang="en-US" sz="2800" smtClean="0"/>
              <a:t>Provided over 50% cost of maintaining home</a:t>
            </a:r>
          </a:p>
          <a:p>
            <a:pPr eaLnBrk="1" hangingPunct="1"/>
            <a:r>
              <a:rPr lang="en-US" sz="2800" smtClean="0"/>
              <a:t>Was main home for your child, adopted child, stepchild, or eligible foster child for over 6 months </a:t>
            </a:r>
          </a:p>
          <a:p>
            <a:pPr eaLnBrk="1" hangingPunct="1"/>
            <a:r>
              <a:rPr lang="en-US" sz="2800" smtClean="0"/>
              <a:t>No other relatives qualify to claim exemption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7" name="~PP41073.WAV">
            <a:hlinkClick r:id="" action="ppaction://media"/>
          </p:cNvPr>
          <p:cNvPicPr>
            <a:picLocks noRot="1" noChangeAspect="1"/>
          </p:cNvPicPr>
          <p:nvPr>
            <a:wavAudioFile r:embed="rId1" name="~PP46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B31A0D-0E01-40C3-BE2E-DAAAFA3CFB4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6759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279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Notes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Child is considered to have lived with you all year if born or died during year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unrelated person who is your qualifying relative for tax purposes, </a:t>
            </a:r>
            <a:r>
              <a:rPr lang="en-US" u="sng" smtClean="0"/>
              <a:t>only </a:t>
            </a:r>
            <a:r>
              <a:rPr lang="en-US" smtClean="0"/>
              <a:t>because he or she lived with you does not qualify you for HOH filing status</a:t>
            </a:r>
          </a:p>
          <a:p>
            <a:pPr eaLnBrk="1" hangingPunct="1"/>
            <a:endParaRPr lang="en-US" smtClean="0"/>
          </a:p>
        </p:txBody>
      </p:sp>
      <p:sp>
        <p:nvSpPr>
          <p:cNvPr id="686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FE41E0-5BD8-4E04-8E50-B3787A4966C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686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4345" name="~PP210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3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0047"/>
      </p:ext>
    </p:ext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Qualifying Widow/Widower (QW)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Spouse died in one of past two years</a:t>
            </a:r>
          </a:p>
          <a:p>
            <a:pPr eaLnBrk="1" hangingPunct="1"/>
            <a:r>
              <a:rPr lang="en-US" smtClean="0"/>
              <a:t>Has child who qualifies as dependent</a:t>
            </a:r>
          </a:p>
          <a:p>
            <a:pPr eaLnBrk="1" hangingPunct="1"/>
            <a:r>
              <a:rPr lang="en-US" smtClean="0"/>
              <a:t>Provided over 50% of the cost of maintaining a home which was child’s main home for the entire year</a:t>
            </a:r>
          </a:p>
          <a:p>
            <a:pPr eaLnBrk="1" hangingPunct="1"/>
            <a:r>
              <a:rPr lang="en-US" smtClean="0"/>
              <a:t>Can file QW for 2 yrs, then HOH or single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NOTE: Entitled to MFJ year spouse died</a:t>
            </a:r>
          </a:p>
        </p:txBody>
      </p:sp>
      <p:pic>
        <p:nvPicPr>
          <p:cNvPr id="7" name="~PP21088.WAV">
            <a:hlinkClick r:id="" action="ppaction://media"/>
          </p:cNvPr>
          <p:cNvPicPr>
            <a:picLocks noRot="1" noChangeAspect="1"/>
          </p:cNvPicPr>
          <p:nvPr>
            <a:wavAudioFile r:embed="rId1" name="~PP22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7605DD-35DF-40BA-92F7-314DF181F59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69639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3852"/>
      </p:ext>
    </p:extLst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Filing Status Determination</a:t>
            </a:r>
            <a:br>
              <a:rPr lang="en-US" smtClean="0"/>
            </a:br>
            <a:r>
              <a:rPr lang="en-US" smtClean="0"/>
              <a:t>(See Pub 4012 – Tab B)</a:t>
            </a:r>
          </a:p>
        </p:txBody>
      </p:sp>
      <p:sp>
        <p:nvSpPr>
          <p:cNvPr id="70659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 To Page B-1 in Pub 4012</a:t>
            </a:r>
          </a:p>
        </p:txBody>
      </p:sp>
      <p:sp>
        <p:nvSpPr>
          <p:cNvPr id="7066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37B694-8532-4D38-A712-7F908355F17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706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6394" name="~PP11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85526"/>
      </p:ext>
    </p:ext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Filing Status Determination</a:t>
            </a:r>
            <a:br>
              <a:rPr lang="en-US" smtClean="0"/>
            </a:br>
            <a:r>
              <a:rPr lang="en-US" smtClean="0"/>
              <a:t>(See Pub 4012 – Tab B)</a:t>
            </a:r>
          </a:p>
        </p:txBody>
      </p:sp>
      <p:pic>
        <p:nvPicPr>
          <p:cNvPr id="716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1600200"/>
            <a:ext cx="5988050" cy="4724400"/>
          </a:xfrm>
          <a:noFill/>
        </p:spPr>
      </p:pic>
      <p:sp>
        <p:nvSpPr>
          <p:cNvPr id="7168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1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D35B09-4248-4787-A45D-CE93FFC2333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7168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7417" name="~PP41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4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81795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066800"/>
          </a:xfrm>
        </p:spPr>
        <p:txBody>
          <a:bodyPr lIns="90000" tIns="46800" rIns="90000" bIns="46800"/>
          <a:lstStyle/>
          <a:p>
            <a:pPr eaLnBrk="1" hangingPunct="1">
              <a:tabLst>
                <a:tab pos="7780338" algn="r"/>
              </a:tabLst>
            </a:pPr>
            <a:r>
              <a:rPr lang="en-GB" smtClean="0"/>
              <a:t>FILING STATUS QUIZ #1</a:t>
            </a:r>
            <a:r>
              <a:rPr lang="en-GB" sz="2200" smtClean="0"/>
              <a:t/>
            </a:r>
            <a:br>
              <a:rPr lang="en-GB" sz="2200" smtClean="0"/>
            </a:br>
            <a:r>
              <a:rPr lang="en-GB" sz="2200" smtClean="0"/>
              <a:t>	</a:t>
            </a:r>
            <a:r>
              <a:rPr lang="en-GB" sz="2200" smtClean="0">
                <a:solidFill>
                  <a:srgbClr val="000099"/>
                </a:solidFill>
              </a:rPr>
              <a:t>Tab B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17525" indent="-409575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Mrs. Doe is divorced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Pays &gt;50% cost of the home she shares with her 20-year-old daughter, Emily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Emily is single, works part time, and earned $4000 that she spent on herself.  She is not a student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Can Mrs. Doe file as Head of Household?</a:t>
            </a:r>
            <a:endParaRPr lang="en-GB" sz="2600">
              <a:solidFill>
                <a:srgbClr val="FFCC00"/>
              </a:solidFill>
            </a:endParaRPr>
          </a:p>
        </p:txBody>
      </p:sp>
      <p:sp>
        <p:nvSpPr>
          <p:cNvPr id="727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4A3A58-C531-402F-9872-B8BF96DA74F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8440" name="~PP11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4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62513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84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98463" indent="-398463" defTabSz="457200" eaLnBrk="0" hangingPunct="0"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914400" indent="-401638" defTabSz="457200" eaLnBrk="0" hangingPunct="0"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489075" indent="-460375" defTabSz="457200" eaLnBrk="0" hangingPunct="0"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 b="1">
                <a:solidFill>
                  <a:srgbClr val="000099"/>
                </a:solidFill>
              </a:rPr>
              <a:t>NO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Not a Qualifying Child</a:t>
            </a:r>
          </a:p>
          <a:p>
            <a:pPr lvl="2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&gt;18 years of age</a:t>
            </a:r>
          </a:p>
          <a:p>
            <a:pPr lvl="2" eaLnBrk="1" hangingPunct="1"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Not a student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Not a Qualifying Relative Dependent</a:t>
            </a:r>
          </a:p>
          <a:p>
            <a:pPr lvl="2" eaLnBrk="1" hangingPunct="1"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Income &gt;$3,700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4175"/>
            <a:ext cx="8001000" cy="1139825"/>
          </a:xfrm>
        </p:spPr>
        <p:txBody>
          <a:bodyPr lIns="90000" tIns="46800" rIns="90000" bIns="46800"/>
          <a:lstStyle/>
          <a:p>
            <a:pPr eaLnBrk="1" hangingPunct="1">
              <a:tabLst>
                <a:tab pos="7780338" algn="r"/>
              </a:tabLst>
            </a:pPr>
            <a:r>
              <a:rPr lang="en-GB" smtClean="0"/>
              <a:t>FILING STATUS QUIZ #1</a:t>
            </a:r>
            <a:br>
              <a:rPr lang="en-GB" smtClean="0"/>
            </a:br>
            <a:r>
              <a:rPr lang="en-GB" smtClean="0"/>
              <a:t> ANSWERS</a:t>
            </a:r>
          </a:p>
        </p:txBody>
      </p:sp>
      <p:sp>
        <p:nvSpPr>
          <p:cNvPr id="737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D3A723-EDBE-4BCC-B9AA-328B9D11C17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737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1119.WAV">
            <a:hlinkClick r:id="" action="ppaction://media"/>
          </p:cNvPr>
          <p:cNvPicPr>
            <a:picLocks noRot="1" noChangeAspect="1"/>
          </p:cNvPicPr>
          <p:nvPr>
            <a:wavAudioFile r:embed="rId1" name="~PP139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06634"/>
      </p:ext>
    </p:extLst>
  </p:cSld>
  <p:clrMapOvr>
    <a:masterClrMapping/>
  </p:clrMapOvr>
  <p:transition advTm="2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4175"/>
            <a:ext cx="8153400" cy="1063625"/>
          </a:xfrm>
        </p:spPr>
        <p:txBody>
          <a:bodyPr lIns="90000" tIns="46800" rIns="90000" bIns="46800"/>
          <a:lstStyle/>
          <a:p>
            <a:pPr eaLnBrk="1" hangingPunct="1">
              <a:tabLst>
                <a:tab pos="7780338" algn="r"/>
              </a:tabLst>
            </a:pPr>
            <a:r>
              <a:rPr lang="en-GB" smtClean="0"/>
              <a:t>FILING STATUS QUIZ #2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17525" indent="-409575" defTabSz="457200" eaLnBrk="0" hangingPunct="0"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Mr. Buck provides total support for his two children.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His wife died in 2009, and he has not remarried.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What is the best filing status for Mr. Buck?</a:t>
            </a: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D713E3-ECF1-418A-8551-6606355CB5F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1119.WAV">
            <a:hlinkClick r:id="" action="ppaction://media"/>
          </p:cNvPr>
          <p:cNvPicPr>
            <a:picLocks noRot="1" noChangeAspect="1"/>
          </p:cNvPicPr>
          <p:nvPr>
            <a:wavAudioFile r:embed="rId1" name="~PP398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52349"/>
      </p:ext>
    </p:extLst>
  </p:cSld>
  <p:clrMapOvr>
    <a:masterClrMapping/>
  </p:clrMapOvr>
  <p:transition advTm="19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3492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 b="1">
                <a:solidFill>
                  <a:srgbClr val="000099"/>
                </a:solidFill>
              </a:rPr>
              <a:t>HEAD OF HOUSEHOLD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GB" sz="2600" b="1">
              <a:solidFill>
                <a:srgbClr val="000099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/>
              <a:t>What would have been best in TY2010?</a:t>
            </a: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838200" y="4419600"/>
            <a:ext cx="556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98463" indent="-398463" defTabSz="457200" eaLnBrk="0" hangingPunct="0"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o"/>
            </a:pPr>
            <a:r>
              <a:rPr lang="en-GB" sz="2600" b="1">
                <a:solidFill>
                  <a:srgbClr val="000099"/>
                </a:solidFill>
              </a:rPr>
              <a:t>QUALIFYING WIDOWER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305800" cy="1063625"/>
          </a:xfrm>
        </p:spPr>
        <p:txBody>
          <a:bodyPr lIns="90000" tIns="46800" rIns="90000" bIns="46800"/>
          <a:lstStyle/>
          <a:p>
            <a:pPr eaLnBrk="1" hangingPunct="1">
              <a:tabLst>
                <a:tab pos="7780338" algn="r"/>
              </a:tabLst>
            </a:pPr>
            <a:r>
              <a:rPr lang="en-GB" smtClean="0">
                <a:solidFill>
                  <a:schemeClr val="tx1"/>
                </a:solidFill>
              </a:rPr>
              <a:t>FILING STATUS QUIZ #2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ANSWERS</a:t>
            </a:r>
            <a:endParaRPr lang="en-GB" smtClean="0">
              <a:solidFill>
                <a:srgbClr val="000099"/>
              </a:solidFill>
            </a:endParaRPr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32796B-9E38-4019-B3A3-B57EC31E1F9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7578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" name="~PP21135.WAV">
            <a:hlinkClick r:id="" action="ppaction://media"/>
          </p:cNvPr>
          <p:cNvPicPr>
            <a:picLocks noRot="1" noChangeAspect="1"/>
          </p:cNvPicPr>
          <p:nvPr>
            <a:wavAudioFile r:embed="rId1" name="~PP24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36817"/>
      </p:ext>
    </p:extLst>
  </p:cSld>
  <p:clrMapOvr>
    <a:masterClrMapping/>
  </p:clrMapOvr>
  <p:transition advTm="2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Filing statuses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Single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Married Filing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Married Filing Separate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Head Of Household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Qualifying Widow/er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Filing status affects tax rate, and eligibility for certain credits </a:t>
            </a:r>
          </a:p>
          <a:p>
            <a:pPr lvl="1" eaLnBrk="1" hangingPunct="1"/>
            <a:endParaRPr lang="en-US" sz="3200" smtClean="0"/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583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B8CDB4-F395-4E3A-A4B7-D916AEA2895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5837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4106" name="~PP310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3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4968"/>
      </p:ext>
    </p:extLst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#3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114800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Jane, 69, whose husband died July 1, had a $20,000 pension and $15,000 in social security in the tax year.</a:t>
            </a:r>
          </a:p>
          <a:p>
            <a:pPr marL="457200" indent="-457200" eaLnBrk="1" hangingPunct="1"/>
            <a:r>
              <a:rPr lang="en-US" smtClean="0"/>
              <a:t>Her 10-year-old grandson lived with her and is her dependent.</a:t>
            </a:r>
          </a:p>
          <a:p>
            <a:pPr marL="457200" indent="-457200" eaLnBrk="1" hangingPunct="1"/>
            <a:r>
              <a:rPr lang="en-US" smtClean="0"/>
              <a:t>What is the best filing status for Jane?</a:t>
            </a:r>
          </a:p>
        </p:txBody>
      </p:sp>
      <p:sp>
        <p:nvSpPr>
          <p:cNvPr id="768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8FB0DE-EB4F-4A52-9F6C-5828DA5ADCD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  <p:sp>
        <p:nvSpPr>
          <p:cNvPr id="768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2536" name="~PP211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3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80625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#3</a:t>
            </a:r>
            <a:br>
              <a:rPr lang="en-US" smtClean="0"/>
            </a:br>
            <a:r>
              <a:rPr lang="en-US" smtClean="0"/>
              <a:t>ANSWERS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46275"/>
            <a:ext cx="8001000" cy="3540125"/>
          </a:xfrm>
        </p:spPr>
        <p:txBody>
          <a:bodyPr/>
          <a:lstStyle/>
          <a:p>
            <a:pPr marL="457200" indent="-457200" eaLnBrk="1" hangingPunct="1"/>
            <a:r>
              <a:rPr lang="en-US" b="1" smtClean="0">
                <a:solidFill>
                  <a:srgbClr val="000099"/>
                </a:solidFill>
              </a:rPr>
              <a:t>MARRIED FILING JOINT</a:t>
            </a:r>
          </a:p>
          <a:p>
            <a:pPr marL="457200" indent="-457200" eaLnBrk="1" hangingPunct="1">
              <a:spcAft>
                <a:spcPct val="20000"/>
              </a:spcAft>
            </a:pPr>
            <a:endParaRPr lang="en-US" b="1" smtClean="0">
              <a:solidFill>
                <a:srgbClr val="000099"/>
              </a:solidFill>
            </a:endParaRPr>
          </a:p>
          <a:p>
            <a:pPr marL="457200" indent="-457200" eaLnBrk="1" hangingPunct="1"/>
            <a:r>
              <a:rPr lang="en-US" smtClean="0"/>
              <a:t>Assuming nothing changes, what filing status is best for the next 3 tax years?</a:t>
            </a:r>
          </a:p>
          <a:p>
            <a:pPr marL="1127125" lvl="1" indent="-495300" eaLnBrk="1" hangingPunct="1"/>
            <a:r>
              <a:rPr lang="en-US" b="1" smtClean="0">
                <a:solidFill>
                  <a:srgbClr val="000099"/>
                </a:solidFill>
              </a:rPr>
              <a:t>QUALIFYING WIDOWER </a:t>
            </a:r>
            <a:r>
              <a:rPr lang="en-US" smtClean="0"/>
              <a:t>– next two</a:t>
            </a:r>
          </a:p>
          <a:p>
            <a:pPr marL="1127125" lvl="1" indent="-495300" eaLnBrk="1" hangingPunct="1"/>
            <a:r>
              <a:rPr lang="en-US" b="1" smtClean="0">
                <a:solidFill>
                  <a:srgbClr val="000099"/>
                </a:solidFill>
              </a:rPr>
              <a:t>HEAD OF HOUSEHOLD </a:t>
            </a:r>
            <a:r>
              <a:rPr lang="en-US" smtClean="0"/>
              <a:t>– third year</a:t>
            </a:r>
          </a:p>
        </p:txBody>
      </p:sp>
      <p:sp>
        <p:nvSpPr>
          <p:cNvPr id="77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E2215C-7A19-4D6F-91F7-42094A9D889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sp>
        <p:nvSpPr>
          <p:cNvPr id="778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3560" name="~PP2113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8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557128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906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#4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70075"/>
            <a:ext cx="8229600" cy="4149725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Luke and Linda are still married, but chose to live apart for most of the year</a:t>
            </a:r>
          </a:p>
          <a:p>
            <a:pPr marL="457200" indent="-457200" eaLnBrk="1" hangingPunct="1"/>
            <a:r>
              <a:rPr lang="en-US" smtClean="0"/>
              <a:t>Their two children lived with Linda all year</a:t>
            </a:r>
          </a:p>
          <a:p>
            <a:pPr marL="457200" indent="-457200" eaLnBrk="1" hangingPunct="1"/>
            <a:r>
              <a:rPr lang="en-US" smtClean="0"/>
              <a:t>In July, Luke was out of a job so he moved back in the house for just that month</a:t>
            </a:r>
          </a:p>
          <a:p>
            <a:pPr marL="457200" indent="-457200" eaLnBrk="1" hangingPunct="1"/>
            <a:r>
              <a:rPr lang="en-US" smtClean="0"/>
              <a:t>What filing status can they each choose?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endParaRPr lang="en-US" smtClean="0"/>
          </a:p>
          <a:p>
            <a:pPr marL="457200" indent="-457200" eaLnBrk="1" hangingPunct="1"/>
            <a:r>
              <a:rPr lang="en-US" b="1" smtClean="0">
                <a:solidFill>
                  <a:srgbClr val="000099"/>
                </a:solidFill>
              </a:rPr>
              <a:t>MFJ or MFS (both must use same status)</a:t>
            </a:r>
          </a:p>
        </p:txBody>
      </p:sp>
      <p:sp>
        <p:nvSpPr>
          <p:cNvPr id="788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E312D1-DB51-411A-962B-E3B25171CA8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  <p:sp>
        <p:nvSpPr>
          <p:cNvPr id="788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4584" name="~PP1115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92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664364"/>
      </p:ext>
    </p:extLst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#5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Dick and Jane are married, lived apart all year, and are filing separate returns.</a:t>
            </a:r>
          </a:p>
          <a:p>
            <a:pPr marL="457200" indent="-457200" eaLnBrk="1" hangingPunct="1"/>
            <a:r>
              <a:rPr lang="en-US" smtClean="0"/>
              <a:t>Their 25-year-old daughter Jody lived with Jane all year while attending school full-time.</a:t>
            </a:r>
          </a:p>
          <a:p>
            <a:pPr marL="457200" indent="-457200" eaLnBrk="1" hangingPunct="1"/>
            <a:r>
              <a:rPr lang="en-US" smtClean="0"/>
              <a:t>Jody earned $2500 during the summer.</a:t>
            </a:r>
          </a:p>
          <a:p>
            <a:pPr marL="457200" indent="-457200" eaLnBrk="1" hangingPunct="1"/>
            <a:r>
              <a:rPr lang="en-US" smtClean="0"/>
              <a:t>What is Jane’s best filing status?</a:t>
            </a:r>
          </a:p>
          <a:p>
            <a:pPr marL="457200" indent="-457200" eaLnBrk="1" hangingPunct="1">
              <a:spcAft>
                <a:spcPct val="20000"/>
              </a:spcAft>
            </a:pPr>
            <a:endParaRPr lang="en-US" smtClean="0"/>
          </a:p>
          <a:p>
            <a:pPr marL="973138" lvl="1" indent="-401638" eaLnBrk="1" hangingPunct="1"/>
            <a:r>
              <a:rPr lang="en-US" b="1" smtClean="0">
                <a:solidFill>
                  <a:srgbClr val="000099"/>
                </a:solidFill>
              </a:rPr>
              <a:t>HEAD OF HOUSEHOLD</a:t>
            </a:r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4FFD33-0C87-4B53-8309-EAA9CE596F7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5608" name="~PP3115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20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391748"/>
      </p:ext>
    </p:extLst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10668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#5</a:t>
            </a:r>
            <a:br>
              <a:rPr lang="en-US" smtClean="0"/>
            </a:br>
            <a:r>
              <a:rPr lang="en-US" smtClean="0"/>
              <a:t>ANSWER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What would Jane’s filing status be if Jody earned $3800?</a:t>
            </a:r>
          </a:p>
          <a:p>
            <a:pPr marL="457200" indent="-457200" eaLnBrk="1" hangingPunct="1"/>
            <a:endParaRPr lang="en-US" smtClean="0"/>
          </a:p>
          <a:p>
            <a:pPr marL="1031875" lvl="1" indent="-460375" eaLnBrk="1" hangingPunct="1"/>
            <a:r>
              <a:rPr lang="en-US" b="1" smtClean="0">
                <a:solidFill>
                  <a:srgbClr val="000099"/>
                </a:solidFill>
              </a:rPr>
              <a:t>MARRIED FILING SEPARATELY</a:t>
            </a: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30C0AA-D8F1-4461-AD29-D318B5DE420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1166.WAV">
            <a:hlinkClick r:id="" action="ppaction://media"/>
          </p:cNvPr>
          <p:cNvPicPr>
            <a:picLocks noRot="1" noChangeAspect="1"/>
          </p:cNvPicPr>
          <p:nvPr>
            <a:wavAudioFile r:embed="rId2" name="~PP233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161883"/>
      </p:ext>
    </p:extLst>
  </p:cSld>
  <p:clrMapOvr>
    <a:masterClrMapping/>
  </p:clrMapOvr>
  <p:transition advTm="2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9906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#6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46275"/>
            <a:ext cx="8001000" cy="3844925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Sarah, age 62, has a 40 year old son living with her.</a:t>
            </a:r>
          </a:p>
          <a:p>
            <a:pPr marL="457200" indent="-457200" eaLnBrk="1" hangingPunct="1"/>
            <a:r>
              <a:rPr lang="en-US" smtClean="0"/>
              <a:t>He earned $40,000 and put all of it in the bank.</a:t>
            </a:r>
          </a:p>
          <a:p>
            <a:pPr marL="457200" indent="-457200" eaLnBrk="1" hangingPunct="1"/>
            <a:r>
              <a:rPr lang="en-US" smtClean="0"/>
              <a:t>Can Sarah claim Head of Household?</a:t>
            </a:r>
          </a:p>
        </p:txBody>
      </p:sp>
      <p:sp>
        <p:nvSpPr>
          <p:cNvPr id="819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F8EBCF-6EE7-4697-9A96-81BB42BC834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  <p:sp>
        <p:nvSpPr>
          <p:cNvPr id="819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7657" name="~PP611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22744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8150"/>
            <a:ext cx="8153400" cy="100965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FILING STATUS QUIZ #6 ANSWER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39052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NO </a:t>
            </a:r>
            <a:r>
              <a:rPr lang="en-US" smtClean="0"/>
              <a:t>- son must be either a Qualifying Child or a Qualifying Relative</a:t>
            </a:r>
          </a:p>
          <a:p>
            <a:pPr lvl="1" eaLnBrk="1" hangingPunct="1"/>
            <a:r>
              <a:rPr lang="en-US" smtClean="0"/>
              <a:t>Not a Qualifying Child: age</a:t>
            </a:r>
          </a:p>
          <a:p>
            <a:pPr lvl="1" eaLnBrk="1" hangingPunct="1"/>
            <a:r>
              <a:rPr lang="en-US" smtClean="0"/>
              <a:t>Not a Qualifying Relative: income &gt;$3,700</a:t>
            </a: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D1E1FE-DA1C-4C0A-B9D6-7DB58662FDF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/>
          </a:p>
        </p:txBody>
      </p:sp>
      <p:sp>
        <p:nvSpPr>
          <p:cNvPr id="829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1182.WAV">
            <a:hlinkClick r:id="" action="ppaction://media"/>
          </p:cNvPr>
          <p:cNvPicPr>
            <a:picLocks noRot="1" noChangeAspect="1"/>
          </p:cNvPicPr>
          <p:nvPr>
            <a:wavAudioFile r:embed="rId1" name="~PP2210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53598"/>
      </p:ext>
    </p:extLst>
  </p:cSld>
  <p:clrMapOvr>
    <a:masterClrMapping/>
  </p:clrMapOvr>
  <p:transition advTm="20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Know requirements for the five statuses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Single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Married Filing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Married Filing Separate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Head Of Household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Qualifying Widow/er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Define and compare the filing statuses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Select the correct filing status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Federal and State filing statuses are usually the same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May vary if NJ “Civil Union” applies (Can file using Married/Civil Union status in NJ; Cannot use Married for Federal)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Note: NJ Registered “Domestic Partner” is legally different from “Civil Union” - cannot use Married/Civil Union status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Status must be same if using TaxWise</a:t>
            </a:r>
          </a:p>
        </p:txBody>
      </p:sp>
      <p:pic>
        <p:nvPicPr>
          <p:cNvPr id="11" name="~PP31026.WAV">
            <a:hlinkClick r:id="" action="ppaction://media"/>
          </p:cNvPr>
          <p:cNvPicPr>
            <a:picLocks noRot="1" noChangeAspect="1"/>
          </p:cNvPicPr>
          <p:nvPr>
            <a:wavAudioFile r:embed="rId1" name="~PP390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593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475392-0232-4E4F-9D2A-336F7AA1E53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59399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3121"/>
      </p:ext>
    </p:extLst>
  </p:cSld>
  <p:clrMapOvr>
    <a:masterClrMapping/>
  </p:clrMapOvr>
  <p:transition advTm="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Living Situation Is Critical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Marital status as of December 31st for tax purposes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Who was living in the home during the year?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Their relationship/dependency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Who paid more than half the cost of keeping up the home?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widow(er) with dependent child – date of spouse death</a:t>
            </a:r>
          </a:p>
        </p:txBody>
      </p:sp>
      <p:pic>
        <p:nvPicPr>
          <p:cNvPr id="10" name="~PP11026.WAV">
            <a:hlinkClick r:id="" action="ppaction://media"/>
          </p:cNvPr>
          <p:cNvPicPr>
            <a:picLocks noRot="1" noChangeAspect="1"/>
          </p:cNvPicPr>
          <p:nvPr>
            <a:wavAudioFile r:embed="rId1" name="~PP136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1C8DE0-DB41-46EA-B9EE-E3AF6CAAEC8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6042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4462"/>
      </p:ext>
    </p:ext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Not married on December 31st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widowed in either of the 2 prior years with qualifying dependent, and not remarried, select Qualifying Widow/er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widowed in tax year, select MFJ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maintained home for child or dependent relative, select Head of Household (HOH)</a:t>
            </a:r>
          </a:p>
        </p:txBody>
      </p:sp>
      <p:pic>
        <p:nvPicPr>
          <p:cNvPr id="9" name="~PP51041.WAV">
            <a:hlinkClick r:id="" action="ppaction://media"/>
          </p:cNvPr>
          <p:cNvPicPr>
            <a:picLocks noRot="1" noChangeAspect="1"/>
          </p:cNvPicPr>
          <p:nvPr>
            <a:wavAudioFile r:embed="rId1" name="~PP50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B59B88B-E9A5-4B53-B6D7-7439C1A2EBD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6144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385"/>
      </p:ext>
    </p:extLst>
  </p:cSld>
  <p:clrMapOvr>
    <a:masterClrMapping/>
  </p:clrMapOvr>
  <p:transition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Married Filing Joint (MFJ) – (Lowest Tax Rate)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married on December 31st, considered married for entire year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Common law marriage if recognized in the state where it began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Spouse died during year and TP did not remarry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7" name="~PP11041.WAV">
            <a:hlinkClick r:id="" action="ppaction://media"/>
          </p:cNvPr>
          <p:cNvPicPr>
            <a:picLocks noRot="1" noChangeAspect="1"/>
          </p:cNvPicPr>
          <p:nvPr>
            <a:wavAudioFile r:embed="rId1" name="~PP187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DC986A-B9FA-4A32-9967-68D09E8AFC9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6247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5594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Married Filing Separate (MFS) – Highest Tax Rate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Taxpayer chooses to file MFS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Show spouse name/SSN on return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TP itemizes, spouse must also itemize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taxpayer didn’t live with spouse last 6 months but provided home for dependent child, select HOH vs MFS</a:t>
            </a:r>
          </a:p>
        </p:txBody>
      </p:sp>
      <p:pic>
        <p:nvPicPr>
          <p:cNvPr id="7" name="~PP11057.WAV">
            <a:hlinkClick r:id="" action="ppaction://media"/>
          </p:cNvPr>
          <p:cNvPicPr>
            <a:picLocks noRot="1" noChangeAspect="1"/>
          </p:cNvPicPr>
          <p:nvPr>
            <a:wavAudioFile r:embed="rId1" name="~PP117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6AC67-5131-41F2-9BA1-1E7ABF04C80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6349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1962"/>
      </p:ext>
    </p:extLst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Married Filing Separate – Disadvantages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Highest tax rate/lower standard deduction</a:t>
            </a:r>
          </a:p>
          <a:p>
            <a:pPr eaLnBrk="1" hangingPunct="1"/>
            <a:r>
              <a:rPr lang="en-US" smtClean="0"/>
              <a:t>Cannot claim EIC or Child Tax Credit (CTC)</a:t>
            </a:r>
          </a:p>
          <a:p>
            <a:pPr eaLnBrk="1" hangingPunct="1"/>
            <a:r>
              <a:rPr lang="en-US" smtClean="0"/>
              <a:t>Cannot take Child Dependent Care (CDC) credit</a:t>
            </a:r>
          </a:p>
          <a:p>
            <a:pPr eaLnBrk="1" hangingPunct="1"/>
            <a:r>
              <a:rPr lang="en-US" smtClean="0"/>
              <a:t>Cannot take education credits or tuition and fees deduction</a:t>
            </a:r>
          </a:p>
          <a:p>
            <a:pPr eaLnBrk="1" hangingPunct="1"/>
            <a:r>
              <a:rPr lang="en-US" smtClean="0"/>
              <a:t>Cannot deduct student loan interest</a:t>
            </a:r>
          </a:p>
          <a:p>
            <a:pPr eaLnBrk="1" hangingPunct="1"/>
            <a:r>
              <a:rPr lang="en-US" smtClean="0"/>
              <a:t>Capital loss limited to $1,500 (not $3,000)</a:t>
            </a:r>
          </a:p>
        </p:txBody>
      </p:sp>
      <p:pic>
        <p:nvPicPr>
          <p:cNvPr id="7" name="~PP31057.WAV">
            <a:hlinkClick r:id="" action="ppaction://media"/>
          </p:cNvPr>
          <p:cNvPicPr>
            <a:picLocks noRot="1" noChangeAspect="1"/>
          </p:cNvPicPr>
          <p:nvPr>
            <a:wavAudioFile r:embed="rId1" name="~PP391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5306B7-203A-470D-82AA-335AFABDB96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64519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1997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MFS - Lived With Spouse Anytime During Year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Must include all social security benefits as taxable income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Cannot claim credit for the elderly or the disabled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Cannot roll over Traditional IRA to Roth IRA</a:t>
            </a:r>
          </a:p>
        </p:txBody>
      </p:sp>
      <p:pic>
        <p:nvPicPr>
          <p:cNvPr id="7" name="~PP31057.WAV">
            <a:hlinkClick r:id="" action="ppaction://media"/>
          </p:cNvPr>
          <p:cNvPicPr>
            <a:picLocks noRot="1" noChangeAspect="1"/>
          </p:cNvPicPr>
          <p:nvPr>
            <a:wavAudioFile r:embed="rId1" name="~PP305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091FCE-0DE7-416B-A677-47F398CDE3C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65543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27658"/>
      </p:ext>
    </p:extLst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1475</Words>
  <Application>Microsoft Office PowerPoint</Application>
  <PresentationFormat>On-screen Show (4:3)</PresentationFormat>
  <Paragraphs>312</Paragraphs>
  <Slides>26</Slides>
  <Notes>19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NJ Template 06</vt:lpstr>
      <vt:lpstr>Filing Status</vt:lpstr>
      <vt:lpstr>Overview</vt:lpstr>
      <vt:lpstr>Objectives</vt:lpstr>
      <vt:lpstr>Analysis Of Living Situation Is Critical</vt:lpstr>
      <vt:lpstr>Single</vt:lpstr>
      <vt:lpstr>Married Filing Joint (MFJ) – (Lowest Tax Rate)</vt:lpstr>
      <vt:lpstr>Married Filing Separate (MFS) – Highest Tax Rate</vt:lpstr>
      <vt:lpstr>Married Filing Separate – Disadvantages</vt:lpstr>
      <vt:lpstr>MFS - Lived With Spouse Anytime During Year</vt:lpstr>
      <vt:lpstr>Head Of Household (HOH)  Unmarried or Legally Separated</vt:lpstr>
      <vt:lpstr>Head Of Household  If Married (Pub 4012 Tab B)</vt:lpstr>
      <vt:lpstr>Special Notes</vt:lpstr>
      <vt:lpstr>Qualifying Widow/Widower (QW)</vt:lpstr>
      <vt:lpstr>Filing Status Determination (See Pub 4012 – Tab B)</vt:lpstr>
      <vt:lpstr>Filing Status Determination (See Pub 4012 – Tab B)</vt:lpstr>
      <vt:lpstr>FILING STATUS QUIZ #1  Tab B</vt:lpstr>
      <vt:lpstr>FILING STATUS QUIZ #1  ANSWERS</vt:lpstr>
      <vt:lpstr>FILING STATUS QUIZ #2</vt:lpstr>
      <vt:lpstr>FILING STATUS QUIZ #2 ANSWERS</vt:lpstr>
      <vt:lpstr>FILING STATUS QUIZ #3</vt:lpstr>
      <vt:lpstr>FILING STATUS QUIZ #3 ANSWERS</vt:lpstr>
      <vt:lpstr>FILING STATUS QUIZ #4</vt:lpstr>
      <vt:lpstr>FILING STATUS QUIZ #5</vt:lpstr>
      <vt:lpstr>FILING STATUS QUIZ #5 ANSWER</vt:lpstr>
      <vt:lpstr>FILING STATUS QUIZ #6</vt:lpstr>
      <vt:lpstr>FILING STATUS QUIZ #6 ANSWER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Filing Status</dc:title>
  <dc:creator>HershAl</dc:creator>
  <cp:lastModifiedBy>HershAl</cp:lastModifiedBy>
  <cp:revision>2</cp:revision>
  <dcterms:created xsi:type="dcterms:W3CDTF">2012-01-07T00:34:10Z</dcterms:created>
  <dcterms:modified xsi:type="dcterms:W3CDTF">2012-01-07T00:34:11Z</dcterms:modified>
</cp:coreProperties>
</file>